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2"/>
  </p:notesMasterIdLst>
  <p:sldIdLst>
    <p:sldId id="328" r:id="rId2"/>
    <p:sldId id="300" r:id="rId3"/>
    <p:sldId id="274" r:id="rId4"/>
    <p:sldId id="326" r:id="rId5"/>
    <p:sldId id="327" r:id="rId6"/>
    <p:sldId id="304" r:id="rId7"/>
    <p:sldId id="315" r:id="rId8"/>
    <p:sldId id="331" r:id="rId9"/>
    <p:sldId id="316" r:id="rId10"/>
    <p:sldId id="322" r:id="rId11"/>
    <p:sldId id="309" r:id="rId12"/>
    <p:sldId id="305" r:id="rId13"/>
    <p:sldId id="306" r:id="rId14"/>
    <p:sldId id="310" r:id="rId15"/>
    <p:sldId id="330" r:id="rId16"/>
    <p:sldId id="323" r:id="rId17"/>
    <p:sldId id="307" r:id="rId18"/>
    <p:sldId id="318" r:id="rId19"/>
    <p:sldId id="329" r:id="rId20"/>
    <p:sldId id="324" r:id="rId21"/>
    <p:sldId id="308" r:id="rId22"/>
    <p:sldId id="325" r:id="rId23"/>
    <p:sldId id="314" r:id="rId24"/>
    <p:sldId id="302" r:id="rId25"/>
    <p:sldId id="303" r:id="rId26"/>
    <p:sldId id="317" r:id="rId27"/>
    <p:sldId id="313" r:id="rId28"/>
    <p:sldId id="321" r:id="rId29"/>
    <p:sldId id="319" r:id="rId30"/>
    <p:sldId id="32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328"/>
            <p14:sldId id="300"/>
            <p14:sldId id="274"/>
          </p14:sldIdLst>
        </p14:section>
        <p14:section name="START CODE" id="{B9B51309-D148-4332-87C2-07BE32FBCA3B}">
          <p14:sldIdLst>
            <p14:sldId id="326"/>
            <p14:sldId id="327"/>
            <p14:sldId id="304"/>
            <p14:sldId id="315"/>
            <p14:sldId id="331"/>
            <p14:sldId id="316"/>
            <p14:sldId id="322"/>
            <p14:sldId id="309"/>
            <p14:sldId id="305"/>
            <p14:sldId id="306"/>
            <p14:sldId id="310"/>
            <p14:sldId id="330"/>
            <p14:sldId id="323"/>
            <p14:sldId id="307"/>
            <p14:sldId id="318"/>
            <p14:sldId id="329"/>
            <p14:sldId id="324"/>
            <p14:sldId id="308"/>
            <p14:sldId id="325"/>
            <p14:sldId id="314"/>
            <p14:sldId id="302"/>
            <p14:sldId id="303"/>
            <p14:sldId id="317"/>
            <p14:sldId id="313"/>
            <p14:sldId id="321"/>
            <p14:sldId id="319"/>
            <p14:sldId id="320"/>
          </p14:sldIdLst>
        </p14:section>
        <p14:section name="Extra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274" autoAdjust="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0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11" y="876724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12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74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armizi/laravel-spr/blob/f024cb1035331aa1e845db71e5321ba154016140/resources/views/trainings/show.blade.ph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armizi/laravel-spr/blob/f024cb1035331aa1e845db71e5321ba154016140/resources/views/trainings/edit.blade.ph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tarmizi/laravel-spr/commit/f024cb1035331aa1e845db71e5321ba154016140" TargetMode="External"/><Relationship Id="rId2" Type="http://schemas.openxmlformats.org/officeDocument/2006/relationships/hyperlink" Target="https://github.com/samtarmizi/laravel-spr/commit/3ab27f716f0647077a0d524739d1b62d6bbae6f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amtarmizi/laravel-spr/commit/f886bdc85de7b1eb217e364909efae38f71223b2" TargetMode="External"/><Relationship Id="rId4" Type="http://schemas.openxmlformats.org/officeDocument/2006/relationships/hyperlink" Target="https://github.com/samtarmizi/laravel-spr/commit/08c8b57b3e4b1e79577c236b41f6c689c8c2679b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tarmizi/laravel-spr/commit/fe5e375c4305294b817d8234fcdb21bbb0877fe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aravel.com/docs/6.x/eloquent-relationships#one-to-man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amtarmizi/laravel-spr/commit/fa0e6673b4c73b13d2e8f2a33ef03ea22dfa50c4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196173" y="5393962"/>
            <a:ext cx="6502101" cy="1133856"/>
          </a:xfrm>
        </p:spPr>
        <p:txBody>
          <a:bodyPr>
            <a:normAutofit fontScale="85000" lnSpcReduction="20000"/>
          </a:bodyPr>
          <a:lstStyle/>
          <a:p>
            <a:pPr marL="0" indent="0" algn="r">
              <a:buNone/>
            </a:pPr>
            <a:r>
              <a:rPr lang="en-MY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Tarmizi</a:t>
            </a: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Sanusi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Khirulnizam Abd Rahman</a:t>
            </a:r>
          </a:p>
          <a:p>
            <a:pPr marL="0" indent="0" algn="r">
              <a:buNone/>
            </a:pPr>
            <a:r>
              <a:rPr lang="en-MY" sz="3500" dirty="0">
                <a:solidFill>
                  <a:schemeClr val="bg1"/>
                </a:solidFill>
              </a:rPr>
              <a:t>fstm.kuis.edu.my/blog/</a:t>
            </a:r>
            <a:r>
              <a:rPr lang="en-MY" sz="3500" dirty="0" err="1">
                <a:solidFill>
                  <a:schemeClr val="bg1"/>
                </a:solidFill>
              </a:rPr>
              <a:t>laravel</a:t>
            </a:r>
            <a:endParaRPr lang="en-US" sz="35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MY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AFF3A9-2281-4858-8F54-10CA7FED27A1}"/>
              </a:ext>
            </a:extLst>
          </p:cNvPr>
          <p:cNvSpPr txBox="1">
            <a:spLocks/>
          </p:cNvSpPr>
          <p:nvPr/>
        </p:nvSpPr>
        <p:spPr>
          <a:xfrm>
            <a:off x="872393" y="1280914"/>
            <a:ext cx="9048566" cy="222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t07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Search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242369-AB34-4C9F-AE0A-CC8538E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54" y="4246944"/>
            <a:ext cx="1977412" cy="2124568"/>
          </a:xfrm>
          <a:prstGeom prst="rect">
            <a:avLst/>
          </a:prstGeom>
        </p:spPr>
      </p:pic>
      <p:pic>
        <p:nvPicPr>
          <p:cNvPr id="11" name="Picture 4" descr="Image result for fstm logo">
            <a:extLst>
              <a:ext uri="{FF2B5EF4-FFF2-40B4-BE49-F238E27FC236}">
                <a16:creationId xmlns:a16="http://schemas.microsoft.com/office/drawing/2014/main" id="{500CDEEE-8C0E-40D3-8775-919AB11D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95" y="4246944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29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35950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18537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</a:t>
            </a:r>
          </a:p>
          <a:p>
            <a:pPr marL="342900" indent="-342900">
              <a:buAutoNum type="arabicPeriod"/>
            </a:pPr>
            <a:r>
              <a:rPr lang="en-US" dirty="0"/>
              <a:t>Go to trainings folder, create:</a:t>
            </a:r>
          </a:p>
          <a:p>
            <a:pPr marL="1028700" lvl="1" indent="-342900">
              <a:buAutoNum type="arabicPeriod"/>
            </a:pPr>
            <a:r>
              <a:rPr lang="en-US" dirty="0" err="1"/>
              <a:t>show.blade.php</a:t>
            </a:r>
            <a:endParaRPr lang="en-US" dirty="0"/>
          </a:p>
          <a:p>
            <a:pPr marL="1028700" lvl="1" indent="-342900">
              <a:buAutoNum type="arabicPeriod"/>
            </a:pPr>
            <a:r>
              <a:rPr lang="en-US" dirty="0" err="1"/>
              <a:t>edit.blade.php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32F8-6846-E742-B35E-8E4221EF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" t="-1" r="-534" b="13696"/>
          <a:stretch/>
        </p:blipFill>
        <p:spPr>
          <a:xfrm>
            <a:off x="7055211" y="1708451"/>
            <a:ext cx="2997200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62ED0-2343-4B7B-86DB-BAAD0C97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1C0F-3221-4137-85FB-BAF28471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2591630"/>
          </a:xfrm>
        </p:spPr>
        <p:txBody>
          <a:bodyPr/>
          <a:lstStyle/>
          <a:p>
            <a:r>
              <a:rPr lang="en-US" dirty="0"/>
              <a:t>7 method in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855155"/>
            <a:ext cx="49784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08B7B-9734-E94D-B6CA-4795B577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44" y="1389063"/>
            <a:ext cx="1397000" cy="47879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8C1B06-E983-0E4E-86EB-E2828027F203}"/>
              </a:ext>
            </a:extLst>
          </p:cNvPr>
          <p:cNvCxnSpPr/>
          <p:nvPr/>
        </p:nvCxnSpPr>
        <p:spPr>
          <a:xfrm>
            <a:off x="7454616" y="2217682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8DB771-F22C-974D-BEF3-AA19301FB4CA}"/>
              </a:ext>
            </a:extLst>
          </p:cNvPr>
          <p:cNvCxnSpPr/>
          <p:nvPr/>
        </p:nvCxnSpPr>
        <p:spPr>
          <a:xfrm>
            <a:off x="7454616" y="2855155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52A524-48BC-B04C-BFBA-754C5C669A28}"/>
              </a:ext>
            </a:extLst>
          </p:cNvPr>
          <p:cNvCxnSpPr/>
          <p:nvPr/>
        </p:nvCxnSpPr>
        <p:spPr>
          <a:xfrm>
            <a:off x="7381044" y="3444765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C59F4-8533-405B-8A4D-EB04D427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A12F8B-AC81-4E5A-8AB5-1EC0A03C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1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Show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60BD3-C24B-DA4A-9F3D-7C653F97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93451"/>
            <a:ext cx="8089462" cy="1876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EFA019-DB48-7B4F-83A6-D4529C0AF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26" y="3632697"/>
            <a:ext cx="5168900" cy="965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C8E77-EC53-460F-B0FF-C4B5FF5A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A4E4-C6FA-46A1-B503-C851C23D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Show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83" y="1825625"/>
            <a:ext cx="4952304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resources/views/trainings/</a:t>
            </a:r>
            <a:r>
              <a:rPr lang="en-US" dirty="0" err="1"/>
              <a:t>show.blade.php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CBBFF-1FD7-D249-8102-6EE76A63B3A0}"/>
              </a:ext>
            </a:extLst>
          </p:cNvPr>
          <p:cNvSpPr txBox="1"/>
          <p:nvPr/>
        </p:nvSpPr>
        <p:spPr>
          <a:xfrm>
            <a:off x="703384" y="5743434"/>
            <a:ext cx="105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hlinkClick r:id="rId2"/>
              </a:rPr>
              <a:t>https://github.com/samtarmizi/laravel-spr/blob/f024cb1035331aa1e845db71e5321ba154016140/resources/views/trainings/show.blade.php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BE532-7CB8-4C42-B221-5CD3FDCF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0BF10-FA41-4B99-85CD-4C55E18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8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142E-6158-4268-B460-071792C2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F4CFF-A019-4B67-B32F-2B7C61C11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922BB-8964-4F99-A8DD-533BC14E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33920-90A5-40B2-A994-E17C16F4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2279A-AFA6-4D30-AA7E-323E8039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8" y="1367312"/>
            <a:ext cx="11375422" cy="49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474283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Edit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6546F-A1FE-E740-B2DD-8FF53A12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130" y="4781988"/>
            <a:ext cx="6268577" cy="1170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6B12C-CF4F-A24D-B794-F84C1540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12" y="1340288"/>
            <a:ext cx="10375900" cy="34417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E24B-B921-4AA9-B4C5-B2D0B2F9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9E3EB-DB7F-463D-8946-4B67BB37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Edit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83" y="1825625"/>
            <a:ext cx="4952304" cy="4351338"/>
          </a:xfrm>
        </p:spPr>
        <p:txBody>
          <a:bodyPr/>
          <a:lstStyle/>
          <a:p>
            <a:r>
              <a:rPr lang="en-US" dirty="0"/>
              <a:t>Views are stored in the </a:t>
            </a:r>
            <a:br>
              <a:rPr lang="en-US" dirty="0"/>
            </a:br>
            <a:r>
              <a:rPr lang="en-US" dirty="0"/>
              <a:t>resources/views directory</a:t>
            </a:r>
          </a:p>
          <a:p>
            <a:endParaRPr lang="en-US" dirty="0"/>
          </a:p>
          <a:p>
            <a:r>
              <a:rPr lang="en-US" dirty="0"/>
              <a:t>Go to </a:t>
            </a:r>
          </a:p>
          <a:p>
            <a:r>
              <a:rPr lang="en-US" dirty="0"/>
              <a:t>resources/views/trainings/</a:t>
            </a:r>
            <a:r>
              <a:rPr lang="en-US" dirty="0" err="1"/>
              <a:t>edit.blade.php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641FA-C6E0-FE4F-9CFD-E4A2D0D93C3F}"/>
              </a:ext>
            </a:extLst>
          </p:cNvPr>
          <p:cNvSpPr txBox="1"/>
          <p:nvPr/>
        </p:nvSpPr>
        <p:spPr>
          <a:xfrm>
            <a:off x="337148" y="5755231"/>
            <a:ext cx="10354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hlinkClick r:id="rId2"/>
              </a:rPr>
              <a:t>https://github.com/samtarmizi/laravel-spr/blob/f024cb1035331aa1e845db71e5321ba154016140/resources/views/trainings/edit.blade.php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55AD5-603A-4C62-B279-D53F5912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9A9BB-636E-4C19-872B-C593112B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EA1D-D92E-406F-B1B5-438A4E7B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555C-90CF-44A8-A79E-BE887C9E4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7ED10-26E9-4FFE-94D1-CEE59E44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81D35-6C8E-447E-9089-BF744007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00B4B-B4C2-4A68-8E27-B46BFC5A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8415"/>
            <a:ext cx="10311422" cy="53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4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3D1D-EDD6-B449-A355-E885E548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199696"/>
            <a:ext cx="10749367" cy="1208868"/>
          </a:xfrm>
        </p:spPr>
        <p:txBody>
          <a:bodyPr>
            <a:normAutofit/>
          </a:bodyPr>
          <a:lstStyle/>
          <a:p>
            <a:r>
              <a:rPr lang="en-MY" b="1" dirty="0"/>
              <a:t>Module Outcome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5BD26-4F37-D848-A6F9-EDD1239C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65319" cy="4351338"/>
          </a:xfrm>
        </p:spPr>
        <p:txBody>
          <a:bodyPr>
            <a:normAutofit/>
          </a:bodyPr>
          <a:lstStyle/>
          <a:p>
            <a:r>
              <a:rPr lang="en-MY" b="1" dirty="0"/>
              <a:t>Day 2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Show, Edit, Update &amp; 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Using Named 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Auth 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Handling Error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Pagination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2C955-ECEC-49B1-96E7-E803C0AE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59FE4-1323-4A1D-8490-1EECAF42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83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48424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FF4DD-459F-4F43-AF34-632B7FFA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69" y="1447143"/>
            <a:ext cx="7530573" cy="168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96CBB2-0A6D-DD4E-8F86-B4D58CFBA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69" y="3724083"/>
            <a:ext cx="6134100" cy="1549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12731-4AF0-48D4-960D-1247D3D9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ECB6-C50C-4C82-9A98-969BD0E0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66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EEB0B-FD92-0C42-9F73-C6D341FBE199}"/>
              </a:ext>
            </a:extLst>
          </p:cNvPr>
          <p:cNvSpPr txBox="1"/>
          <p:nvPr/>
        </p:nvSpPr>
        <p:spPr>
          <a:xfrm>
            <a:off x="4393809" y="2921168"/>
            <a:ext cx="3404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415068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– Destroy/Delete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FB40B-3B4C-194D-9A4E-D4E4E1E4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386" y="3721736"/>
            <a:ext cx="4399455" cy="1765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77D25-E57F-EC42-8033-2EB4FAEB7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7" y="1541573"/>
            <a:ext cx="8963215" cy="17727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A436-B1D1-4B76-8A40-16AA7603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5699C-9A51-4F46-B906-17229DE4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2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Group and Named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50054"/>
            <a:ext cx="2832100" cy="168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70E05-6489-B349-8E38-84064F772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0"/>
          <a:stretch/>
        </p:blipFill>
        <p:spPr>
          <a:xfrm>
            <a:off x="4531850" y="2669637"/>
            <a:ext cx="7099300" cy="29849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9FABF-1F99-4478-AB1F-714BC993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70463-7D77-43A7-98C5-9D3583BE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5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Group and Named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php artisan </a:t>
            </a:r>
            <a:r>
              <a:rPr lang="en-MY" dirty="0" err="1"/>
              <a:t>route:list</a:t>
            </a:r>
            <a:endParaRPr lang="en-MY" dirty="0"/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61" b="-1014"/>
          <a:stretch/>
        </p:blipFill>
        <p:spPr>
          <a:xfrm>
            <a:off x="0" y="3783723"/>
            <a:ext cx="12192000" cy="141889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B281A-2459-4CA0-82B6-274EC2B2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BA906-563D-4ECF-BEF6-3686963F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18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Named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96B78-4F16-3344-85C0-BA5975D8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870956"/>
            <a:ext cx="11290683" cy="1515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FD7D2-E7A2-1540-A248-A86F3ACF1556}"/>
              </a:ext>
            </a:extLst>
          </p:cNvPr>
          <p:cNvSpPr txBox="1"/>
          <p:nvPr/>
        </p:nvSpPr>
        <p:spPr>
          <a:xfrm>
            <a:off x="716975" y="215235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route with model binding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AB7F8-9D16-4D5E-9F4F-B939BC54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1B61D-8455-4D60-888C-61D913C3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6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C26E-3DF9-4047-B1B3-E5561377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16" y="0"/>
            <a:ext cx="10749367" cy="1208868"/>
          </a:xfrm>
        </p:spPr>
        <p:txBody>
          <a:bodyPr/>
          <a:lstStyle/>
          <a:p>
            <a:r>
              <a:rPr lang="en-US" dirty="0"/>
              <a:t>Hacks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F61BD-3616-6947-BDDE-FAC669383383}"/>
              </a:ext>
            </a:extLst>
          </p:cNvPr>
          <p:cNvSpPr txBox="1"/>
          <p:nvPr/>
        </p:nvSpPr>
        <p:spPr>
          <a:xfrm>
            <a:off x="1097279" y="2264898"/>
            <a:ext cx="9833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Show - </a:t>
            </a:r>
            <a:r>
              <a:rPr lang="en-MY" dirty="0">
                <a:hlinkClick r:id="rId2"/>
              </a:rPr>
              <a:t>https://github.com/samtarmizi/laravel-spr/commit/3ab27f716f0647077a0d524739d1b62d6bbae6f0</a:t>
            </a:r>
            <a:endParaRPr lang="en-MY" dirty="0"/>
          </a:p>
          <a:p>
            <a:endParaRPr lang="en-MY" dirty="0"/>
          </a:p>
          <a:p>
            <a:r>
              <a:rPr lang="en-MY" dirty="0"/>
              <a:t>Creating Edit - </a:t>
            </a:r>
            <a:r>
              <a:rPr lang="en-MY" dirty="0">
                <a:hlinkClick r:id="rId3"/>
              </a:rPr>
              <a:t>https://github.com/samtarmizi/laravel-spr/commit/f024cb1035331aa1e845db71e5321ba154016140</a:t>
            </a:r>
            <a:endParaRPr lang="en-MY" dirty="0"/>
          </a:p>
          <a:p>
            <a:endParaRPr lang="en-MY" dirty="0"/>
          </a:p>
          <a:p>
            <a:r>
              <a:rPr lang="en-MY" dirty="0"/>
              <a:t>Creating Update - </a:t>
            </a:r>
            <a:r>
              <a:rPr lang="en-MY" dirty="0">
                <a:hlinkClick r:id="rId4"/>
              </a:rPr>
              <a:t>https://github.com/samtarmizi/laravel-spr/commit/08c8b57b3e4b1e79577c236b41f6c689c8c2679b</a:t>
            </a:r>
            <a:endParaRPr lang="en-MY" dirty="0"/>
          </a:p>
          <a:p>
            <a:endParaRPr lang="en-MY" dirty="0"/>
          </a:p>
          <a:p>
            <a:r>
              <a:rPr lang="en-MY" dirty="0"/>
              <a:t>Creating Delete - </a:t>
            </a:r>
            <a:r>
              <a:rPr lang="en-MY" dirty="0">
                <a:hlinkClick r:id="rId5"/>
              </a:rPr>
              <a:t>https://github.com/samtarmizi/laravel-spr/commit/f886bdc85de7b1eb217e364909efae38f71223b2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B5C0D-8690-41EE-AB9E-6959A584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FE0C5-0938-4434-8C93-4B1ADF5B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2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07E9-DDF2-2347-9198-FC9D04D1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5969-A58F-DD49-8CE9-F85D18CD8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Middleware provide a convenient mechanism for filtering HTTP requests entering your application. </a:t>
            </a:r>
          </a:p>
          <a:p>
            <a:endParaRPr lang="en-US" dirty="0"/>
          </a:p>
          <a:p>
            <a:r>
              <a:rPr lang="en-US" dirty="0"/>
              <a:t>For example, Laravel includes a middleware that verifies the user of your application is authenticated. If the user is not authenticated, the middleware will redirect the user to the login screen.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5B457-70A2-4A4E-8C13-42CAFCF0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7" y="1999234"/>
            <a:ext cx="6202484" cy="455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B430D-8467-184F-B2B4-E757A8C6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125" y="3597685"/>
            <a:ext cx="2691423" cy="8053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74035-B490-4858-86CD-7C67BF58F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8FE3B-1D59-4269-9564-BB2C130E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55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97C8-5676-AF44-8661-5B06916C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44D52-F940-6040-B72C-829D6185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paginate method automatically takes care of setting the proper limit and offset based on the current page being viewed by the user.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D81D0-517B-7240-895C-2465D92B6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73680"/>
            <a:ext cx="30480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C67746-D558-EC41-89CB-1083530C8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0" y="4001294"/>
            <a:ext cx="41021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F1034B-F58D-7341-BF47-1D544F8FD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2181469"/>
            <a:ext cx="4127500" cy="4445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0FD37A-EC0C-464D-80E7-26181F74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F3E294-E7BA-463A-922F-23B2EA57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5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6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0912-65E0-1544-80C6-80283147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 Error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55F51-682C-2249-9A9F-56A13F1EB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HTTP Error Pages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folder name </a:t>
            </a:r>
            <a:r>
              <a:rPr lang="en-US" b="1" dirty="0"/>
              <a:t>errors</a:t>
            </a:r>
            <a:r>
              <a:rPr lang="en-US" dirty="0"/>
              <a:t> in resources/views/</a:t>
            </a:r>
          </a:p>
          <a:p>
            <a:pPr marL="342900" indent="-342900">
              <a:buAutoNum type="arabicPeriod"/>
            </a:pPr>
            <a:r>
              <a:rPr lang="en-US" dirty="0"/>
              <a:t>Example Http Error 404, create 404.blade.php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25FEE-4B4F-E444-84F2-D387F7E1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58" y="2075864"/>
            <a:ext cx="4356100" cy="21717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994FA-42D5-4564-9733-D27A5F99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F285D-348D-4D7D-B523-4EA666CA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6126-375C-5645-A235-E458BF64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Named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625DB-1EB0-9646-B230-F2EF0AFF0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304605" cy="2507224"/>
          </a:xfrm>
        </p:spPr>
        <p:txBody>
          <a:bodyPr/>
          <a:lstStyle/>
          <a:p>
            <a:r>
              <a:rPr lang="en-US" dirty="0"/>
              <a:t>The route helper may be used to generate URLs to named routes. </a:t>
            </a:r>
          </a:p>
          <a:p>
            <a:r>
              <a:rPr lang="en-US" dirty="0"/>
              <a:t>Named routes allow you to generate URLs without being coupled to the actual URL defined on the route. </a:t>
            </a:r>
          </a:p>
          <a:p>
            <a:r>
              <a:rPr lang="en-US" dirty="0"/>
              <a:t>Therefore, if the route's URL changes, no changes need to be made to your route function calls.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F507E-3415-2A4F-91BD-5D8EAF5C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4581306"/>
            <a:ext cx="9893300" cy="73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E325-0CC3-8E4F-8166-644A7530D92E}"/>
              </a:ext>
            </a:extLst>
          </p:cNvPr>
          <p:cNvSpPr txBox="1"/>
          <p:nvPr/>
        </p:nvSpPr>
        <p:spPr>
          <a:xfrm>
            <a:off x="942535" y="5486400"/>
            <a:ext cx="978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hlinkClick r:id="rId3"/>
              </a:rPr>
              <a:t>https://github.com/samtarmizi/laravel-spr/commit/fe5e375c4305294b817d8234fcdb21bbb0877fe4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945D9-9037-44D6-8E59-975F4C38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4DC3C-21B4-4D88-AE71-F5C31F4D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9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php artisan </a:t>
            </a:r>
            <a:r>
              <a:rPr lang="en-MY" dirty="0" err="1"/>
              <a:t>route:list</a:t>
            </a:r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32" b="58620"/>
          <a:stretch/>
        </p:blipFill>
        <p:spPr>
          <a:xfrm>
            <a:off x="0" y="3429000"/>
            <a:ext cx="12192000" cy="10128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3B234-82C6-4C2E-BB9B-8BB1F9C31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F7DAB-9586-45A0-B759-3F95BAE2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7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6F16-B675-F046-A21C-0269D751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79F96-BF29-E24F-8649-419BC23B7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00"/>
          <a:stretch/>
        </p:blipFill>
        <p:spPr>
          <a:xfrm>
            <a:off x="576298" y="3868624"/>
            <a:ext cx="509281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F6562F-C915-F14A-9A7A-D667EEF6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13"/>
          <a:stretch/>
        </p:blipFill>
        <p:spPr>
          <a:xfrm>
            <a:off x="604434" y="5634118"/>
            <a:ext cx="5092810" cy="78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F864F-0BD0-3A44-9649-830404056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98" b="36513"/>
          <a:stretch/>
        </p:blipFill>
        <p:spPr>
          <a:xfrm>
            <a:off x="604434" y="4452908"/>
            <a:ext cx="5092810" cy="1103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5C6AC-B14C-5B47-B5BB-D4BFC86CCCED}"/>
              </a:ext>
            </a:extLst>
          </p:cNvPr>
          <p:cNvSpPr txBox="1"/>
          <p:nvPr/>
        </p:nvSpPr>
        <p:spPr>
          <a:xfrm>
            <a:off x="6195646" y="3915796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to specify custom table.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648E6-7911-9944-80F5-91B2C5FAB4F8}"/>
              </a:ext>
            </a:extLst>
          </p:cNvPr>
          <p:cNvSpPr txBox="1"/>
          <p:nvPr/>
        </p:nvSpPr>
        <p:spPr>
          <a:xfrm>
            <a:off x="6231816" y="4819923"/>
            <a:ext cx="43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mutator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47B1D-CB5D-D44F-864A-A869C882B9F6}"/>
              </a:ext>
            </a:extLst>
          </p:cNvPr>
          <p:cNvSpPr txBox="1"/>
          <p:nvPr/>
        </p:nvSpPr>
        <p:spPr>
          <a:xfrm>
            <a:off x="6231816" y="5704847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local scope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0BFEC8-2169-A442-9BA8-DCCE6FE47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05" b="31409"/>
          <a:stretch/>
        </p:blipFill>
        <p:spPr>
          <a:xfrm>
            <a:off x="124264" y="1983489"/>
            <a:ext cx="5943600" cy="816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CD18F-2004-A443-BC9C-B8E3AD5E3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63" t="26275" r="-136163" b="-25656"/>
          <a:stretch/>
        </p:blipFill>
        <p:spPr>
          <a:xfrm>
            <a:off x="9220200" y="2461370"/>
            <a:ext cx="5943600" cy="3811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3264ED-972B-D74A-8EC8-386C2BEA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10" t="68944" r="20834" b="9770"/>
          <a:stretch/>
        </p:blipFill>
        <p:spPr>
          <a:xfrm>
            <a:off x="35517" y="2884958"/>
            <a:ext cx="4747498" cy="8164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CFF06-2E2E-784A-A34D-0A5F47629CBF}"/>
              </a:ext>
            </a:extLst>
          </p:cNvPr>
          <p:cNvSpPr txBox="1"/>
          <p:nvPr/>
        </p:nvSpPr>
        <p:spPr>
          <a:xfrm>
            <a:off x="6195646" y="1916000"/>
            <a:ext cx="43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used to define fillable attributes.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1532E4-C3AD-314A-82ED-CAB827326A4F}"/>
              </a:ext>
            </a:extLst>
          </p:cNvPr>
          <p:cNvSpPr txBox="1"/>
          <p:nvPr/>
        </p:nvSpPr>
        <p:spPr>
          <a:xfrm>
            <a:off x="6146495" y="2884958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relationship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34883-2233-4E0C-9837-AF070E81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E357-176F-43A8-A46B-CD5AC437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0F28-C06B-214A-9303-88020B44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1:M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F1936-1476-244E-B7DF-4CA60966D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 one-to-many relationship is used to define relationships where a single model owns any amount of other models. </a:t>
            </a:r>
          </a:p>
          <a:p>
            <a:endParaRPr lang="en-US" sz="1200" dirty="0"/>
          </a:p>
          <a:p>
            <a:endParaRPr lang="en-US" sz="1200" dirty="0"/>
          </a:p>
          <a:p>
            <a:pPr algn="ctr"/>
            <a:r>
              <a:rPr lang="en-US" sz="1800" b="1" dirty="0"/>
              <a:t>User has many trainings</a:t>
            </a:r>
          </a:p>
          <a:p>
            <a:pPr algn="ctr"/>
            <a:r>
              <a:rPr lang="en-US" sz="1800" b="1" dirty="0"/>
              <a:t>Training belongs to User</a:t>
            </a:r>
            <a:endParaRPr lang="en-US" sz="2400" b="1" dirty="0"/>
          </a:p>
          <a:p>
            <a:endParaRPr lang="en-US" dirty="0"/>
          </a:p>
          <a:p>
            <a:r>
              <a:rPr lang="en-MY" dirty="0">
                <a:hlinkClick r:id="rId2"/>
              </a:rPr>
              <a:t>https://laravel.com/docs/6.x/eloquent-relationships#one-to-many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9D5DA-E272-D144-96F0-7252DB352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2459859"/>
            <a:ext cx="34925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45D10-F67F-EE4E-841D-3BF253997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99" y="4212500"/>
            <a:ext cx="3594100" cy="100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CD2244-11D7-4348-B469-68829A3746FB}"/>
              </a:ext>
            </a:extLst>
          </p:cNvPr>
          <p:cNvSpPr txBox="1"/>
          <p:nvPr/>
        </p:nvSpPr>
        <p:spPr>
          <a:xfrm>
            <a:off x="6337738" y="18256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</a:t>
            </a:r>
            <a:r>
              <a:rPr lang="en-US" dirty="0" err="1"/>
              <a:t>Training.php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DCF63-6396-DA42-8FC3-3CD0048617D4}"/>
              </a:ext>
            </a:extLst>
          </p:cNvPr>
          <p:cNvSpPr txBox="1"/>
          <p:nvPr/>
        </p:nvSpPr>
        <p:spPr>
          <a:xfrm>
            <a:off x="6337738" y="372806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</a:t>
            </a:r>
            <a:r>
              <a:rPr lang="en-US" dirty="0" err="1"/>
              <a:t>User.php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C98B3-573F-E44D-906E-CFFE0B760B70}"/>
              </a:ext>
            </a:extLst>
          </p:cNvPr>
          <p:cNvSpPr txBox="1"/>
          <p:nvPr/>
        </p:nvSpPr>
        <p:spPr>
          <a:xfrm>
            <a:off x="838201" y="6097459"/>
            <a:ext cx="1004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hlinkClick r:id="rId5"/>
              </a:rPr>
              <a:t>https://github.com/samtarmizi/laravel-spr/commit/fa0e6673b4c73b13d2e8f2a33ef03ea22dfa50c4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8BFFAB-E779-47D7-959E-8BE7B045F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0A62CAA-CD72-4437-A65E-7028136EC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D0FE-99D9-4787-BCCC-703C3150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Alter table with relationship (</a:t>
            </a:r>
            <a:r>
              <a:rPr lang="en-MY" dirty="0" err="1"/>
              <a:t>alter_trainings_table</a:t>
            </a:r>
            <a:r>
              <a:rPr lang="en-MY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DAB38-DDEC-4043-9BFD-703D41570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7FEF7-E7DD-4862-A364-4353BCA1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D3A6E-9A69-4040-8377-DB593292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DAB0D-27F5-4956-B41A-81C117D3A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6" t="11472" r="8547" b="52921"/>
          <a:stretch/>
        </p:blipFill>
        <p:spPr>
          <a:xfrm>
            <a:off x="279698" y="1449852"/>
            <a:ext cx="11818061" cy="41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8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0F28-C06B-214A-9303-88020B44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– Lazy Load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F1936-1476-244E-B7DF-4CA60966D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one-to-many relationship is used to define relationships where a single model owns any amount of other models. 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8FBBB-8C93-A049-A783-46B0A57D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042" y="3150003"/>
            <a:ext cx="4497037" cy="8512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060F8-D135-4FB3-A102-73245D17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078FA-0099-4ABA-9813-BBAB8DF5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57433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0</TotalTime>
  <Words>1037</Words>
  <Application>Microsoft Office PowerPoint</Application>
  <PresentationFormat>Widescreen</PresentationFormat>
  <Paragraphs>152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WelcomeDoc</vt:lpstr>
      <vt:lpstr>PowerPoint Presentation</vt:lpstr>
      <vt:lpstr>Module Outcome</vt:lpstr>
      <vt:lpstr>PowerPoint Presentation</vt:lpstr>
      <vt:lpstr>URL Named Route</vt:lpstr>
      <vt:lpstr>Routing</vt:lpstr>
      <vt:lpstr>Model</vt:lpstr>
      <vt:lpstr>Relationship 1:M</vt:lpstr>
      <vt:lpstr>Alter table with relationship (alter_trainings_table)</vt:lpstr>
      <vt:lpstr>Relationship – Lazy Load Attribute</vt:lpstr>
      <vt:lpstr>PowerPoint Presentation</vt:lpstr>
      <vt:lpstr>Views</vt:lpstr>
      <vt:lpstr>Controller</vt:lpstr>
      <vt:lpstr>Controller - Show</vt:lpstr>
      <vt:lpstr>Views – Show View</vt:lpstr>
      <vt:lpstr>PowerPoint Presentation</vt:lpstr>
      <vt:lpstr>PowerPoint Presentation</vt:lpstr>
      <vt:lpstr>Controller - Edit</vt:lpstr>
      <vt:lpstr>Views – Edit View</vt:lpstr>
      <vt:lpstr>PowerPoint Presentation</vt:lpstr>
      <vt:lpstr>PowerPoint Presentation</vt:lpstr>
      <vt:lpstr>Controller - Update</vt:lpstr>
      <vt:lpstr>PowerPoint Presentation</vt:lpstr>
      <vt:lpstr>Controller – Destroy/Delete</vt:lpstr>
      <vt:lpstr>Routing – Group and Named Route</vt:lpstr>
      <vt:lpstr>Routing – Group and Named Route</vt:lpstr>
      <vt:lpstr>Routing – Named Route</vt:lpstr>
      <vt:lpstr>Hacks</vt:lpstr>
      <vt:lpstr>Middleware</vt:lpstr>
      <vt:lpstr>Pagination</vt:lpstr>
      <vt:lpstr>Laravel Error Page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2020-02-01T07:42:50Z</dcterms:created>
  <dcterms:modified xsi:type="dcterms:W3CDTF">2020-03-28T00:07:42Z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